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860" r:id="rId3"/>
    <p:sldId id="861" r:id="rId4"/>
    <p:sldId id="862" r:id="rId5"/>
    <p:sldId id="863" r:id="rId6"/>
    <p:sldId id="864" r:id="rId7"/>
    <p:sldId id="865" r:id="rId8"/>
    <p:sldId id="866" r:id="rId9"/>
    <p:sldId id="867" r:id="rId10"/>
    <p:sldId id="868" r:id="rId11"/>
    <p:sldId id="869" r:id="rId12"/>
    <p:sldId id="870" r:id="rId13"/>
    <p:sldId id="871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39B97A"/>
    <a:srgbClr val="1EB26A"/>
    <a:srgbClr val="E3F2E7"/>
    <a:srgbClr val="8DC369"/>
    <a:srgbClr val="009900"/>
    <a:srgbClr val="62812B"/>
    <a:srgbClr val="A0C83C"/>
    <a:srgbClr val="006C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342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688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923330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36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文本框 5"/>
          <p:cNvSpPr txBox="1"/>
          <p:nvPr userDrawn="1"/>
        </p:nvSpPr>
        <p:spPr>
          <a:xfrm>
            <a:off x="4295006" y="-27384"/>
            <a:ext cx="76328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 英语完形填空与阅读理解 七年级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2025/9/13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34327" y="1927107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第二部分　能力进阶篇</a:t>
            </a:r>
            <a:endParaRPr lang="en-US" altLang="zh-CN" sz="5400" dirty="0" smtClean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34327" y="322325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4800" b="0" dirty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进阶训练　</a:t>
            </a:r>
            <a:r>
              <a:rPr lang="en-US" altLang="zh-CN" sz="4800" b="0" dirty="0" smtClean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see any treasure,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the people are the most useful and important treasure in the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will have our country if we have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Kate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smiled,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answer shows me you will be a wise queen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sure you’ll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people better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walked to Kate and gave her the crown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470006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it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them		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one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4039364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考查代词辨析。句意：如果我们拥有他们，我们就会拥有我们的国家。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它；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他们；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一个。此处指代人民，应用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3596179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66258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792239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+mn-ea"/>
                <a:cs typeface="Times New Roman" panose="02020603050405020304" pitchFamily="18" charset="0"/>
              </a:rPr>
              <a:t>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don’t see any treasure,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said the king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the people are the most useful and important treasure in the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We will have our country if we have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Kate answered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smiled,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“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Your answer shows me you will be a wise queen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I’m sure you’ll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 people better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he walked to Kate and gave her the crown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3478082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after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prepare for	   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look for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内容占位符 4"/>
          <p:cNvSpPr txBox="1">
            <a:spLocks/>
          </p:cNvSpPr>
          <p:nvPr/>
        </p:nvSpPr>
        <p:spPr bwMode="auto">
          <a:xfrm>
            <a:off x="360854" y="4067645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考查动词短语辨析。句意：我相信你会更好地照顾我的人民。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after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照顾；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prepare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准备；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 for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寻找。根据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he walked to Kate and gave her the crown.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可知，此处是指照顾人民。故选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72327" y="3547694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78111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29125"/>
            <a:ext cx="11567000" cy="3003931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93735"/>
            <a:ext cx="11485848" cy="3139321"/>
          </a:xfrm>
        </p:spPr>
        <p:txBody>
          <a:bodyPr/>
          <a:lstStyle/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Now you need to find the most useful and important treasure in the country. </a:t>
            </a:r>
            <a:endParaRPr lang="zh-CN" altLang="zh-CN" sz="90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zh-CN" altLang="zh-CN" sz="35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</a:t>
            </a:r>
            <a:r>
              <a:rPr lang="zh-CN" altLang="zh-CN" sz="35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在你需要找到这个国家最有用和最重要的宝藏。</a:t>
            </a:r>
            <a:endParaRPr lang="zh-CN" altLang="en-US" sz="3500"/>
          </a:p>
        </p:txBody>
      </p:sp>
      <p:pic>
        <p:nvPicPr>
          <p:cNvPr id="3" name="译文.eps" descr="id:214748733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38971" y="3314015"/>
            <a:ext cx="1224136" cy="3784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633" y="855443"/>
            <a:ext cx="2850254" cy="55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39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972102"/>
            <a:ext cx="11485848" cy="3977692"/>
          </a:xfrm>
          <a:prstGeom prst="rect">
            <a:avLst/>
          </a:prstGeom>
        </p:spPr>
      </p:pic>
      <p:pic>
        <p:nvPicPr>
          <p:cNvPr id="4" name="分析.eps" descr="id:21474873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98522" y="1124744"/>
            <a:ext cx="1250325" cy="386536"/>
          </a:xfrm>
          <a:prstGeom prst="rect">
            <a:avLst/>
          </a:prstGeom>
        </p:spPr>
      </p:pic>
      <p:sp>
        <p:nvSpPr>
          <p:cNvPr id="7" name="内容占位符 1"/>
          <p:cNvSpPr txBox="1">
            <a:spLocks/>
          </p:cNvSpPr>
          <p:nvPr/>
        </p:nvSpPr>
        <p:spPr bwMode="auto">
          <a:xfrm>
            <a:off x="360854" y="807634"/>
            <a:ext cx="1148584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句是简单句。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most useful and important treasure in the country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含形容词最高级结构，表示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三者以上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）最</a:t>
            </a:r>
            <a:r>
              <a:rPr lang="en-US" altLang="zh-CN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，结构是：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＋形容词最高级＋比较范围。如：</a:t>
            </a:r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Changjiang River is the longest river in China.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长江是中国最长的河流</a:t>
            </a:r>
            <a:r>
              <a:rPr lang="zh-CN" altLang="zh-CN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105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4660" y="918245"/>
            <a:ext cx="11584144" cy="1227562"/>
          </a:xfrm>
          <a:prstGeom prst="rect">
            <a:avLst/>
          </a:prstGeom>
        </p:spPr>
      </p:pic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170564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</a:t>
            </a:r>
            <a:r>
              <a:rPr lang="zh-CN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文讲述了国王为了选新国王</a:t>
            </a:r>
            <a:r>
              <a:rPr lang="zh-CN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出了两道难题的故事。</a:t>
            </a:r>
            <a:endParaRPr lang="zh-CN" altLang="zh-CN"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6311230" y="3872671"/>
            <a:ext cx="5535472" cy="81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福建泉州安溪期末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2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574" y="2274034"/>
            <a:ext cx="2601952" cy="67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012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644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ago, a wise old king wanted to find a new king for his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an idea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people a challenge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 could do two things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a thousand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find the most useful and important treasure in the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1"/>
          <p:cNvSpPr txBox="1">
            <a:spLocks/>
          </p:cNvSpPr>
          <p:nvPr/>
        </p:nvSpPr>
        <p:spPr bwMode="auto">
          <a:xfrm>
            <a:off x="360854" y="2388080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lost 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gave	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carried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内容占位符 4"/>
          <p:cNvSpPr txBox="1">
            <a:spLocks/>
          </p:cNvSpPr>
          <p:nvPr/>
        </p:nvSpPr>
        <p:spPr bwMode="auto">
          <a:xfrm>
            <a:off x="360854" y="2953225"/>
            <a:ext cx="11485848" cy="1130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考查动词辨析。句意：他给他的人民一个挑战。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失去；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给；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carry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拿。根据文中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people a challenge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可知，此处指给他的人民一个挑战。故选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64890" y="2457693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4093009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next 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last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second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内容占位符 4"/>
          <p:cNvSpPr txBox="1">
            <a:spLocks/>
          </p:cNvSpPr>
          <p:nvPr/>
        </p:nvSpPr>
        <p:spPr bwMode="auto">
          <a:xfrm>
            <a:off x="360854" y="4587147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考查形容词辨析。句意：下一任国王可以做两件事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下一个；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last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最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second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第二。根据文中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wise old king wanted to find a new king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可知，此处指的是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下一任国王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2327" y="419090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764855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36644"/>
            <a:ext cx="11485848" cy="1684244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Long ago, a wise old king wanted to find a new king for his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had an idea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 people a challenge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king could do two things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catch a thousand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 find the most useful and important treasure in the country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411461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fish    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eggs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people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2974848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考查名词辨析。句意：钓上一千条鱼，找到这个国家最有用、最重要的宝藏。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fish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鱼；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egg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鱼卵；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人们。根据下文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saw fish ... in the river.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可知，此处说的是一千条鱼。故选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53473" y="2505790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/>
              <a:t>A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343041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thought that it was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the two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 young lady named Kate didn’t stop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came to the river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fish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river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something caught her eyes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her basket was full of the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hurried to the king with the basket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897154"/>
            <a:ext cx="114858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interesting   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easy		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hard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57502"/>
            <a:ext cx="11485848" cy="168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考查形容词辨析。句意：许多人认为这两件事很难做到。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interesting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有趣的；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easy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容易的；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难的。根据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 young lady named Kate didn’t stop. She came to the river.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可知，许多人认为这很难。故选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72327" y="298561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C</a:t>
            </a:r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2501916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thought that it was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do the two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But a young lady named Kate didn’t stop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came to the river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saw fish 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the river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Then something caught her eyes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Soon her basket was full of the things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hurried to the king with the basket</a:t>
            </a:r>
            <a:r>
              <a:rPr lang="en-US" altLang="zh-CN" sz="2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0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2916325"/>
            <a:ext cx="11485848" cy="57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4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sz="24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singing            B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swimming	         C</a:t>
            </a:r>
            <a:r>
              <a:rPr lang="en-US" altLang="zh-CN" sz="24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running</a:t>
            </a:r>
            <a:endParaRPr lang="zh-CN" altLang="zh-CN" sz="10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478282"/>
            <a:ext cx="114858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400" b="1" spc="-9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</a:t>
            </a:r>
            <a:r>
              <a:rPr lang="zh-CN" altLang="zh-CN" sz="2400" b="1" u="wavy" spc="-90">
                <a:solidFill>
                  <a:srgbClr val="FF0000"/>
                </a:solidFill>
                <a:uFill>
                  <a:solidFill>
                    <a:srgbClr val="00B0F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她看见鱼正在河里游泳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sing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唱歌；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swim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游泳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run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跑。</a:t>
            </a:r>
            <a:endParaRPr lang="zh-CN" altLang="zh-CN" sz="6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sb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doing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sth</a:t>
            </a:r>
            <a:r>
              <a:rPr lang="zh-CN" altLang="zh-CN" sz="2400" b="1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看见某人正在做某事。</a:t>
            </a:r>
            <a:endParaRPr lang="zh-CN" altLang="zh-CN" sz="600">
              <a:solidFill>
                <a:srgbClr val="00B0F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根据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saw fish ... in the river.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及常识可知，鱼在河中游泳。故选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44046" y="302364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cs typeface="Times New Roman" panose="02020603050405020304" pitchFamily="18" charset="0"/>
              </a:rPr>
              <a:t>B</a:t>
            </a:r>
            <a:endParaRPr lang="zh-CN" altLang="en-US" sz="1800"/>
          </a:p>
        </p:txBody>
      </p:sp>
      <p:pic>
        <p:nvPicPr>
          <p:cNvPr id="6" name="箭头左.eps" descr="id:21474885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67062" y="4212973"/>
            <a:ext cx="392771" cy="261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315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754326"/>
          </a:xfrm>
        </p:spPr>
        <p:txBody>
          <a:bodyPr/>
          <a:lstStyle/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 in your basket</a:t>
            </a: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the king asked</a:t>
            </a:r>
            <a:r>
              <a:rPr lang="en-US" altLang="zh-CN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How	B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Why	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  C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448089"/>
            <a:ext cx="11485848" cy="33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考查疑问词辨析。句意：你的篮子里有什么？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怎样；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why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为什么；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什么。根据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 is in your basket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r>
              <a:rPr lang="en-US" altLang="zh-CN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及下文答语可知，国王问篮子里是什么。故选</a:t>
            </a:r>
            <a:r>
              <a:rPr lang="en-US" altLang="zh-CN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45704" y="1746938"/>
            <a:ext cx="5180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172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677656"/>
          </a:xfrm>
        </p:spPr>
        <p:txBody>
          <a:bodyPr/>
          <a:lstStyle/>
          <a:p>
            <a:pPr lvl="0"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>
                <a:solidFill>
                  <a:srgbClr val="000000"/>
                </a:solidFill>
                <a:latin typeface="宋体"/>
                <a:cs typeface="Times New Roman" panose="02020603050405020304" pitchFamily="18" charset="0"/>
              </a:rPr>
              <a:t>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They’re eggs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鱼卵</a:t>
            </a:r>
            <a:r>
              <a:rPr lang="zh-CN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Kate said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egg will become a fish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So there are thousands of fish in my basket</a:t>
            </a:r>
            <a:r>
              <a:rPr lang="en-US" altLang="zh-CN" sz="28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914400" hangingPunct="0"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said yes with a smile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 “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 are very 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8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Now you need to find the most useful and important treasure in the country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>
            <a:spLocks/>
          </p:cNvSpPr>
          <p:nvPr/>
        </p:nvSpPr>
        <p:spPr bwMode="auto">
          <a:xfrm>
            <a:off x="360854" y="3259968"/>
            <a:ext cx="11485848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  <a:tabLst>
                <a:tab pos="5850890" algn="l"/>
              </a:tabLst>
            </a:pPr>
            <a:r>
              <a:rPr lang="zh-CN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2800" smtClean="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sz="2800" smtClean="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friendly          B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smart		C</a:t>
            </a:r>
            <a:r>
              <a:rPr lang="en-US" altLang="zh-CN" sz="280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8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poor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内容占位符 4"/>
          <p:cNvSpPr txBox="1">
            <a:spLocks/>
          </p:cNvSpPr>
          <p:nvPr/>
        </p:nvSpPr>
        <p:spPr bwMode="auto">
          <a:xfrm>
            <a:off x="360854" y="3889186"/>
            <a:ext cx="11485848" cy="2595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spcAft>
                <a:spcPts val="0"/>
              </a:spcAft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考查形容词辨析。句意：你很聪明。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friendly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友好的；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smart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聪明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poor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贫穷的。根据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Each egg will become a fish. So there are thousands of fish in my basket.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king said yes with a smile.</a:t>
            </a: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可知，国王觉得女子很聪明。故选</a:t>
            </a: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28887" y="3395568"/>
            <a:ext cx="4235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cs typeface="Times New Roman" panose="02020603050405020304" pitchFamily="18" charset="0"/>
              </a:rPr>
              <a:t>B</a:t>
            </a:r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291641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1375"/>
          </a:xfrm>
        </p:spPr>
        <p:txBody>
          <a:bodyPr/>
          <a:lstStyle/>
          <a:p>
            <a:pPr indent="914400" hangingPunct="0">
              <a:lnSpc>
                <a:spcPct val="135000"/>
              </a:lnSpc>
              <a:spcAft>
                <a:spcPts val="0"/>
              </a:spcAft>
              <a:tabLst>
                <a:tab pos="5850890" algn="l"/>
              </a:tabLst>
            </a:pP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next morning, Kate stood at the door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This time, she 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34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many people with her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35000"/>
              </a:lnSpc>
              <a:spcAft>
                <a:spcPts val="0"/>
              </a:spcAft>
              <a:tabLst>
                <a:tab pos="5562600" algn="l"/>
              </a:tabLst>
            </a:pPr>
            <a:r>
              <a:rPr lang="zh-CN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　　）</a:t>
            </a:r>
            <a:r>
              <a:rPr lang="en-US" altLang="zh-CN" sz="3400">
                <a:solidFill>
                  <a:srgbClr val="00B0F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sz="3400">
                <a:solidFill>
                  <a:srgbClr val="00B0F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helped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changed	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	C</a:t>
            </a:r>
            <a:r>
              <a:rPr lang="en-US" altLang="zh-CN" sz="34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340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340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brought</a:t>
            </a:r>
            <a:endParaRPr lang="zh-CN" altLang="zh-CN" sz="34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4"/>
          <p:cNvSpPr txBox="1">
            <a:spLocks/>
          </p:cNvSpPr>
          <p:nvPr/>
        </p:nvSpPr>
        <p:spPr bwMode="auto">
          <a:xfrm>
            <a:off x="360854" y="2852936"/>
            <a:ext cx="11485848" cy="362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36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5000"/>
              </a:lnSpc>
              <a:spcAft>
                <a:spcPts val="0"/>
              </a:spcAft>
            </a:pP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解析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考查动词辨析。句意：这一次，她带了很多人。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help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帮助；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change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改变；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bring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带来。根据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 time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she ... many people with her.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及下文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That’s because the people are the most useful and important treasure in the country.</a:t>
            </a:r>
            <a:r>
              <a:rPr lang="en-US" altLang="zh-CN" sz="3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可知，她带来了很多人。故选</a:t>
            </a:r>
            <a:r>
              <a:rPr lang="en-US" altLang="zh-CN" sz="34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sz="3400" b="1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z="3400" b="1" smtClean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26654" y="2237383"/>
            <a:ext cx="498855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400">
                <a:cs typeface="Times New Roman" panose="02020603050405020304" pitchFamily="18" charset="0"/>
              </a:rPr>
              <a:t>C</a:t>
            </a:r>
            <a:endParaRPr lang="zh-CN" altLang="en-US" sz="3400"/>
          </a:p>
        </p:txBody>
      </p:sp>
    </p:spTree>
    <p:extLst>
      <p:ext uri="{BB962C8B-B14F-4D97-AF65-F5344CB8AC3E}">
        <p14:creationId xmlns:p14="http://schemas.microsoft.com/office/powerpoint/2010/main" val="336478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chemeClr val="tx1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1335</TotalTime>
  <Words>911</Words>
  <Application>Microsoft Office PowerPoint</Application>
  <PresentationFormat>自定义</PresentationFormat>
  <Paragraphs>52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黑体</vt:lpstr>
      <vt:lpstr>楷体</vt:lpstr>
      <vt:lpstr>宋体</vt:lpstr>
      <vt:lpstr>微软雅黑</vt:lpstr>
      <vt:lpstr>Arial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微软用户</cp:lastModifiedBy>
  <cp:revision>488</cp:revision>
  <dcterms:created xsi:type="dcterms:W3CDTF">2020-11-06T05:24:00Z</dcterms:created>
  <dcterms:modified xsi:type="dcterms:W3CDTF">2025-09-13T05:56:32Z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